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2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7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2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2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3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4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7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0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wIrAzZfvRc?t=1m2s" TargetMode="External"/><Relationship Id="rId2" Type="http://schemas.openxmlformats.org/officeDocument/2006/relationships/hyperlink" Target="http://ozoblock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tM1ja4WZUs?t=21m49s" TargetMode="External"/><Relationship Id="rId4" Type="http://schemas.openxmlformats.org/officeDocument/2006/relationships/hyperlink" Target="https://youtu.be/fwIrAzZfvRc?t=1m26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3UH0NidWB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youtu.be/B3UH0NidW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zoblockl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ozoblock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6QZtey0g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LQfT2XLr0U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hLQfT2XLr0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Lineaarfunktsioon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845370"/>
          </a:xfrm>
        </p:spPr>
        <p:txBody>
          <a:bodyPr/>
          <a:lstStyle/>
          <a:p>
            <a:r>
              <a:rPr lang="et-EE" sz="2400" dirty="0" smtClean="0"/>
              <a:t>Matemaatika</a:t>
            </a:r>
          </a:p>
          <a:p>
            <a:r>
              <a:rPr lang="et-EE" sz="2400" dirty="0" smtClean="0"/>
              <a:t>7. Klass</a:t>
            </a:r>
          </a:p>
          <a:p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" y="4677934"/>
            <a:ext cx="1948640" cy="2027445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36" y="4677934"/>
            <a:ext cx="1445654" cy="1504118"/>
          </a:xfrm>
          <a:prstGeom prst="rect">
            <a:avLst/>
          </a:prstGeom>
        </p:spPr>
      </p:pic>
      <p:sp>
        <p:nvSpPr>
          <p:cNvPr id="7" name="Ristkülik 6"/>
          <p:cNvSpPr/>
          <p:nvPr/>
        </p:nvSpPr>
        <p:spPr>
          <a:xfrm>
            <a:off x="0" y="6579763"/>
            <a:ext cx="296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Materjali koostas Laine </a:t>
            </a:r>
            <a:r>
              <a:rPr lang="et-EE" dirty="0" err="1"/>
              <a:t>Aluoja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1052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08219" y="296212"/>
            <a:ext cx="9720072" cy="706793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Lahendus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08219" y="1003005"/>
            <a:ext cx="11262317" cy="5706888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Tee ruudulisele lehele joonis, mõõda ühiku pikkus millimeetrites</a:t>
            </a:r>
            <a:r>
              <a:rPr lang="et-EE" dirty="0" smtClean="0"/>
              <a:t>. Kasuta ruudulist paberit (A3).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>               * Joonista koordinaatteljestik, märgi ühikud.</a:t>
            </a:r>
            <a:br>
              <a:rPr lang="et-EE" dirty="0"/>
            </a:br>
            <a:r>
              <a:rPr lang="et-EE" dirty="0"/>
              <a:t>               * Kanna joonisele punkt A (lisa koordinaadid).</a:t>
            </a:r>
            <a:br>
              <a:rPr lang="et-EE" dirty="0"/>
            </a:br>
            <a:r>
              <a:rPr lang="et-EE" dirty="0"/>
              <a:t>               * Kanna joonisele punkt B (lisa koordinaadid).</a:t>
            </a:r>
            <a:br>
              <a:rPr lang="et-EE" dirty="0"/>
            </a:br>
            <a:r>
              <a:rPr lang="et-EE" dirty="0"/>
              <a:t>               * Kanna joonisele punkt C (lisa koordinaadid).</a:t>
            </a:r>
            <a:br>
              <a:rPr lang="et-EE" dirty="0"/>
            </a:br>
            <a:r>
              <a:rPr lang="et-EE" dirty="0"/>
              <a:t>Programmeeri </a:t>
            </a:r>
            <a:r>
              <a:rPr lang="et-EE" dirty="0" err="1"/>
              <a:t>Ozobotile</a:t>
            </a:r>
            <a:r>
              <a:rPr lang="et-EE" dirty="0"/>
              <a:t> liikumine punktist A (-2; -3) punkti B vahepeatusega 3 sekundit ning tagasi liikumine mööda </a:t>
            </a:r>
            <a:r>
              <a:rPr lang="et-EE" dirty="0" err="1"/>
              <a:t>lühimat</a:t>
            </a:r>
            <a:r>
              <a:rPr lang="et-EE" dirty="0"/>
              <a:t> teed (sirget) punkti A.</a:t>
            </a:r>
          </a:p>
          <a:p>
            <a:r>
              <a:rPr lang="et-EE" dirty="0"/>
              <a:t>Punkt B asub punktist A paremal paralleelselt x –teljega 6 ühiku kaugusel ja punkt C paralleelselt y –teljega 4 ühiku kaugusel.</a:t>
            </a:r>
          </a:p>
          <a:p>
            <a:r>
              <a:rPr lang="et-EE" dirty="0"/>
              <a:t>Kalibreeri </a:t>
            </a:r>
            <a:r>
              <a:rPr lang="et-EE" dirty="0" err="1"/>
              <a:t>OzoBot</a:t>
            </a:r>
            <a:r>
              <a:rPr lang="et-EE" dirty="0"/>
              <a:t>. </a:t>
            </a:r>
            <a:r>
              <a:rPr lang="et-EE" b="1" dirty="0"/>
              <a:t>Kasuta veebilehte</a:t>
            </a:r>
            <a:r>
              <a:rPr lang="et-EE" dirty="0"/>
              <a:t> </a:t>
            </a:r>
            <a:r>
              <a:rPr lang="et-EE" dirty="0">
                <a:hlinkClick r:id="rId2"/>
              </a:rPr>
              <a:t>﻿http://ozoblockly.com/</a:t>
            </a:r>
            <a:r>
              <a:rPr lang="et-EE" dirty="0"/>
              <a:t>.</a:t>
            </a:r>
            <a:br>
              <a:rPr lang="et-EE" dirty="0"/>
            </a:br>
            <a:endParaRPr lang="et-EE" dirty="0"/>
          </a:p>
          <a:p>
            <a:r>
              <a:rPr lang="et-EE" dirty="0"/>
              <a:t>Vajadusel vaata juhendit</a:t>
            </a:r>
            <a:br>
              <a:rPr lang="et-EE" dirty="0"/>
            </a:br>
            <a:r>
              <a:rPr lang="et-EE" dirty="0">
                <a:hlinkClick r:id="rId3"/>
              </a:rPr>
              <a:t>https://youtu.be/fwIrAzZfvRc?t=1m2s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>    5.  Lae programm </a:t>
            </a:r>
            <a:r>
              <a:rPr lang="et-EE" dirty="0" err="1"/>
              <a:t>OzoBotile</a:t>
            </a:r>
            <a:r>
              <a:rPr lang="et-EE" dirty="0"/>
              <a:t>.</a:t>
            </a:r>
            <a:br>
              <a:rPr lang="et-EE" dirty="0"/>
            </a:br>
            <a:r>
              <a:rPr lang="et-EE" dirty="0"/>
              <a:t>Vajadusel vaata juhendit</a:t>
            </a:r>
            <a:br>
              <a:rPr lang="et-EE" dirty="0"/>
            </a:br>
            <a:r>
              <a:rPr lang="et-EE" dirty="0">
                <a:hlinkClick r:id="rId4"/>
              </a:rPr>
              <a:t>https://youtu.be/fwIrAzZfvRc?t=1m26s</a:t>
            </a:r>
            <a:r>
              <a:rPr lang="et-EE" dirty="0"/>
              <a:t/>
            </a:r>
            <a:br>
              <a:rPr lang="et-EE" dirty="0"/>
            </a:br>
            <a:r>
              <a:rPr lang="et-EE" dirty="0">
                <a:hlinkClick r:id="rId5"/>
              </a:rPr>
              <a:t>https://youtu.be/xtM1ja4WZUs?t=21m49s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>    6. Pane </a:t>
            </a:r>
            <a:r>
              <a:rPr lang="et-EE" dirty="0" err="1"/>
              <a:t>OzoBot</a:t>
            </a:r>
            <a:r>
              <a:rPr lang="et-EE" dirty="0"/>
              <a:t> ülesannet sooritama</a:t>
            </a:r>
            <a:r>
              <a:rPr lang="et-EE" dirty="0" smtClean="0"/>
              <a:t>. Aseta </a:t>
            </a:r>
            <a:r>
              <a:rPr lang="et-EE" dirty="0" err="1"/>
              <a:t>OzoBot</a:t>
            </a:r>
            <a:r>
              <a:rPr lang="et-EE" dirty="0"/>
              <a:t> punkti A</a:t>
            </a:r>
            <a:r>
              <a:rPr lang="et-EE" dirty="0" smtClean="0"/>
              <a:t>. Vajuta </a:t>
            </a:r>
            <a:r>
              <a:rPr lang="et-EE" dirty="0"/>
              <a:t>kaks korda </a:t>
            </a:r>
            <a:r>
              <a:rPr lang="et-EE" dirty="0" err="1"/>
              <a:t>OzoBoti</a:t>
            </a:r>
            <a:r>
              <a:rPr lang="et-EE" dirty="0"/>
              <a:t> küljel olevale lülitile.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0962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40793" y="314760"/>
            <a:ext cx="4256209" cy="2222378"/>
          </a:xfrm>
        </p:spPr>
        <p:txBody>
          <a:bodyPr>
            <a:normAutofit/>
          </a:bodyPr>
          <a:lstStyle/>
          <a:p>
            <a:r>
              <a:rPr lang="et-EE" dirty="0" smtClean="0"/>
              <a:t>Programmeerimise </a:t>
            </a:r>
            <a:br>
              <a:rPr lang="et-EE" dirty="0" smtClean="0"/>
            </a:br>
            <a:r>
              <a:rPr lang="et-EE" dirty="0" smtClean="0"/>
              <a:t>juhend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134456"/>
            <a:ext cx="5195883" cy="6690590"/>
          </a:xfrm>
        </p:spPr>
      </p:pic>
    </p:spTree>
    <p:extLst>
      <p:ext uri="{BB962C8B-B14F-4D97-AF65-F5344CB8AC3E}">
        <p14:creationId xmlns:p14="http://schemas.microsoft.com/office/powerpoint/2010/main" val="184087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24128" y="198849"/>
            <a:ext cx="9720072" cy="857219"/>
          </a:xfrm>
        </p:spPr>
        <p:txBody>
          <a:bodyPr/>
          <a:lstStyle/>
          <a:p>
            <a:r>
              <a:rPr lang="et-EE" dirty="0" smtClean="0"/>
              <a:t>Programmi näide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62" y="1152659"/>
            <a:ext cx="7828423" cy="4858153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8306426" y="2935404"/>
            <a:ext cx="3245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 smtClean="0">
                <a:solidFill>
                  <a:srgbClr val="0070C0"/>
                </a:solidFill>
              </a:rPr>
              <a:t>VIDEO</a:t>
            </a:r>
          </a:p>
          <a:p>
            <a:r>
              <a:rPr lang="et-EE" dirty="0">
                <a:hlinkClick r:id="rId4"/>
              </a:rPr>
              <a:t>https://youtu.be/B3UH0NidWB0</a:t>
            </a:r>
            <a:endParaRPr lang="et-EE" dirty="0"/>
          </a:p>
        </p:txBody>
      </p:sp>
      <p:pic>
        <p:nvPicPr>
          <p:cNvPr id="6" name="B3UH0NidWB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67599" y="366413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4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Kahe punkti meetodiga sirge võrrandi koostamine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56703" y="2084832"/>
            <a:ext cx="9720073" cy="1881861"/>
          </a:xfrm>
        </p:spPr>
        <p:txBody>
          <a:bodyPr>
            <a:normAutofit/>
          </a:bodyPr>
          <a:lstStyle/>
          <a:p>
            <a:r>
              <a:rPr lang="et-EE" sz="2400" dirty="0" smtClean="0"/>
              <a:t>Tunnis kordame </a:t>
            </a:r>
            <a:r>
              <a:rPr lang="et-EE" sz="2400" b="1" dirty="0" smtClean="0"/>
              <a:t>punkti</a:t>
            </a:r>
            <a:r>
              <a:rPr lang="et-EE" sz="2400" dirty="0" smtClean="0"/>
              <a:t> </a:t>
            </a:r>
            <a:r>
              <a:rPr lang="et-EE" sz="2400" b="1" dirty="0" smtClean="0"/>
              <a:t>asukoha</a:t>
            </a:r>
            <a:r>
              <a:rPr lang="et-EE" sz="2400" dirty="0" smtClean="0"/>
              <a:t> määramist </a:t>
            </a:r>
            <a:r>
              <a:rPr lang="et-EE" sz="2400" b="1" dirty="0" smtClean="0"/>
              <a:t>koordinaattasandil</a:t>
            </a:r>
            <a:r>
              <a:rPr lang="et-EE" sz="2400" dirty="0" smtClean="0"/>
              <a:t> ja </a:t>
            </a:r>
            <a:r>
              <a:rPr lang="et-EE" sz="2400" b="1" dirty="0" smtClean="0"/>
              <a:t>täisnurkset</a:t>
            </a:r>
            <a:r>
              <a:rPr lang="et-EE" sz="2400" dirty="0" smtClean="0"/>
              <a:t> </a:t>
            </a:r>
            <a:r>
              <a:rPr lang="et-EE" sz="2400" b="1" dirty="0" smtClean="0"/>
              <a:t>kolmnurka</a:t>
            </a:r>
            <a:r>
              <a:rPr lang="et-EE" sz="2400" dirty="0" smtClean="0"/>
              <a:t>.</a:t>
            </a:r>
          </a:p>
          <a:p>
            <a:r>
              <a:rPr lang="et-EE" sz="2400" dirty="0"/>
              <a:t>Õ</a:t>
            </a:r>
            <a:r>
              <a:rPr lang="et-EE" sz="2400" dirty="0" smtClean="0"/>
              <a:t>pime kahe punkti meetodiga </a:t>
            </a:r>
            <a:r>
              <a:rPr lang="et-EE" sz="2400" b="1" dirty="0" smtClean="0"/>
              <a:t>võrrandi</a:t>
            </a:r>
            <a:r>
              <a:rPr lang="et-EE" sz="2400" dirty="0" smtClean="0"/>
              <a:t> </a:t>
            </a:r>
            <a:r>
              <a:rPr lang="et-EE" sz="2400" b="1" dirty="0" smtClean="0"/>
              <a:t>koostamist</a:t>
            </a:r>
            <a:r>
              <a:rPr lang="et-EE" sz="2400" dirty="0" smtClean="0"/>
              <a:t>.</a:t>
            </a:r>
          </a:p>
          <a:p>
            <a:r>
              <a:rPr lang="et-EE" sz="2400" dirty="0"/>
              <a:t> </a:t>
            </a:r>
            <a:r>
              <a:rPr lang="et-EE" sz="2400" dirty="0" smtClean="0"/>
              <a:t>                            </a:t>
            </a:r>
            <a:r>
              <a:rPr lang="et-EE" sz="2400" dirty="0"/>
              <a:t>Kasutame robotit </a:t>
            </a:r>
            <a:r>
              <a:rPr lang="et-EE" sz="2400" b="1" dirty="0" err="1" smtClean="0"/>
              <a:t>OzoBot</a:t>
            </a:r>
            <a:r>
              <a:rPr lang="et-EE" sz="2400" b="1" dirty="0" smtClean="0"/>
              <a:t>.</a:t>
            </a:r>
            <a:r>
              <a:rPr lang="et-EE" sz="2400" dirty="0" smtClean="0"/>
              <a:t> </a:t>
            </a:r>
            <a:endParaRPr lang="et-EE" sz="2400" dirty="0"/>
          </a:p>
          <a:p>
            <a:endParaRPr lang="et-EE" sz="1600" dirty="0" smtClean="0"/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9" y="3723025"/>
            <a:ext cx="2327117" cy="2421228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3290810" y="3966693"/>
            <a:ext cx="6110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smtClean="0"/>
              <a:t>Õpime </a:t>
            </a:r>
            <a:r>
              <a:rPr lang="et-EE" sz="2400" dirty="0"/>
              <a:t>robotile liikumise </a:t>
            </a:r>
            <a:r>
              <a:rPr lang="et-EE" sz="2400" b="1" dirty="0"/>
              <a:t>programmeerimist</a:t>
            </a:r>
            <a:r>
              <a:rPr lang="et-EE" sz="2400" dirty="0"/>
              <a:t>.</a:t>
            </a:r>
            <a:br>
              <a:rPr lang="et-EE" sz="2400" dirty="0"/>
            </a:br>
            <a:endParaRPr lang="et-EE" sz="2400" dirty="0" smtClean="0"/>
          </a:p>
          <a:p>
            <a:r>
              <a:rPr lang="et-EE" sz="2400" dirty="0" smtClean="0"/>
              <a:t>Programmeerimiseks kasutame </a:t>
            </a:r>
            <a:r>
              <a:rPr lang="et-EE" sz="2400" dirty="0"/>
              <a:t>veebipõhist tarkvara</a:t>
            </a:r>
            <a:r>
              <a:rPr lang="et-EE" sz="2400" dirty="0"/>
              <a:t> </a:t>
            </a:r>
            <a:r>
              <a:rPr lang="et-EE" sz="2400" dirty="0">
                <a:hlinkClick r:id="rId3"/>
              </a:rPr>
              <a:t>http://ozoblockly.com/</a:t>
            </a:r>
            <a:r>
              <a:rPr lang="et-E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30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VAHENDID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24127" y="1783724"/>
            <a:ext cx="9720073" cy="4023360"/>
          </a:xfrm>
        </p:spPr>
        <p:txBody>
          <a:bodyPr/>
          <a:lstStyle/>
          <a:p>
            <a:endParaRPr lang="et-E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/>
              <a:t>  ruuduline </a:t>
            </a:r>
            <a:r>
              <a:rPr lang="et-EE" sz="2400" dirty="0"/>
              <a:t>paber  (A3</a:t>
            </a:r>
            <a:r>
              <a:rPr lang="et-EE" sz="2400" dirty="0" smtClean="0"/>
              <a:t>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/>
              <a:t>  joonlaud</a:t>
            </a:r>
            <a:r>
              <a:rPr lang="et-EE" sz="2400" dirty="0"/>
              <a:t>, </a:t>
            </a:r>
            <a:r>
              <a:rPr lang="et-EE" sz="2400" dirty="0" smtClean="0"/>
              <a:t>pliiats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/>
              <a:t>  </a:t>
            </a:r>
            <a:r>
              <a:rPr lang="et-EE" sz="2400" dirty="0" err="1" smtClean="0"/>
              <a:t>Ozobot</a:t>
            </a:r>
            <a:endParaRPr lang="et-E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/>
              <a:t>  värvilised </a:t>
            </a:r>
            <a:r>
              <a:rPr lang="et-EE" sz="2400" dirty="0"/>
              <a:t>markerid - must ja punane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/>
              <a:t>  tahvelarvuti</a:t>
            </a:r>
            <a:endParaRPr lang="et-E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/>
              <a:t>  veebipõhine </a:t>
            </a:r>
            <a:r>
              <a:rPr lang="et-EE" sz="2400" dirty="0"/>
              <a:t>tarkvara </a:t>
            </a:r>
            <a:r>
              <a:rPr lang="et-EE" sz="2400" dirty="0">
                <a:hlinkClick r:id="rId2"/>
              </a:rPr>
              <a:t>http://ozoblockly.com/</a:t>
            </a:r>
            <a:endParaRPr lang="et-EE" sz="2400" dirty="0"/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43" y="295841"/>
            <a:ext cx="2590800" cy="2695575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17" y="226403"/>
            <a:ext cx="1786193" cy="1858429"/>
          </a:xfrm>
          <a:prstGeom prst="rect">
            <a:avLst/>
          </a:prstGeom>
        </p:spPr>
      </p:pic>
      <p:pic>
        <p:nvPicPr>
          <p:cNvPr id="6" name="Pilt 5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124" y="3192584"/>
            <a:ext cx="3883719" cy="35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3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21097" y="211728"/>
            <a:ext cx="9720072" cy="870097"/>
          </a:xfrm>
        </p:spPr>
        <p:txBody>
          <a:bodyPr/>
          <a:lstStyle/>
          <a:p>
            <a:r>
              <a:rPr lang="et-EE" dirty="0" smtClean="0"/>
              <a:t>Kordamine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21097" y="1081825"/>
            <a:ext cx="10038824" cy="1442434"/>
          </a:xfrm>
        </p:spPr>
        <p:txBody>
          <a:bodyPr/>
          <a:lstStyle/>
          <a:p>
            <a:r>
              <a:rPr lang="et-EE" b="1" dirty="0">
                <a:solidFill>
                  <a:srgbClr val="0070C0"/>
                </a:solidFill>
              </a:rPr>
              <a:t>Lineaarfunktsiooniks</a:t>
            </a:r>
            <a:r>
              <a:rPr lang="et-EE" dirty="0">
                <a:solidFill>
                  <a:srgbClr val="0070C0"/>
                </a:solidFill>
              </a:rPr>
              <a:t> </a:t>
            </a:r>
            <a:r>
              <a:rPr lang="et-EE" dirty="0"/>
              <a:t>nimetatakse funktsiooni, mille valem on esitatud lineaaravaldisena</a:t>
            </a:r>
          </a:p>
          <a:p>
            <a:r>
              <a:rPr lang="et-EE" b="1" dirty="0">
                <a:solidFill>
                  <a:srgbClr val="0070C0"/>
                </a:solidFill>
              </a:rPr>
              <a:t>y = </a:t>
            </a:r>
            <a:r>
              <a:rPr lang="et-EE" b="1" dirty="0" err="1">
                <a:solidFill>
                  <a:srgbClr val="0070C0"/>
                </a:solidFill>
              </a:rPr>
              <a:t>ax</a:t>
            </a:r>
            <a:r>
              <a:rPr lang="et-EE" b="1" dirty="0">
                <a:solidFill>
                  <a:srgbClr val="0070C0"/>
                </a:solidFill>
              </a:rPr>
              <a:t> + b</a:t>
            </a:r>
            <a:endParaRPr lang="et-EE" dirty="0">
              <a:solidFill>
                <a:srgbClr val="0070C0"/>
              </a:solidFill>
            </a:endParaRPr>
          </a:p>
          <a:p>
            <a:r>
              <a:rPr lang="et-EE" dirty="0"/>
              <a:t>kus liiget </a:t>
            </a:r>
            <a:r>
              <a:rPr lang="et-EE" i="1" dirty="0" err="1"/>
              <a:t>ax</a:t>
            </a:r>
            <a:r>
              <a:rPr lang="et-EE" dirty="0"/>
              <a:t> nim. </a:t>
            </a:r>
            <a:r>
              <a:rPr lang="et-EE" b="1" dirty="0"/>
              <a:t>lineaarliikmeks</a:t>
            </a:r>
            <a:r>
              <a:rPr lang="et-EE" dirty="0"/>
              <a:t>, liiget </a:t>
            </a:r>
            <a:r>
              <a:rPr lang="et-EE" i="1" dirty="0"/>
              <a:t>b</a:t>
            </a:r>
            <a:r>
              <a:rPr lang="et-EE" dirty="0"/>
              <a:t> aga </a:t>
            </a:r>
            <a:r>
              <a:rPr lang="et-EE" b="1" dirty="0" smtClean="0"/>
              <a:t>vabaliikmeks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6919303" y="3394356"/>
            <a:ext cx="30489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/>
              <a:t>P</a:t>
            </a:r>
            <a:r>
              <a:rPr lang="et-EE" sz="2400" dirty="0" smtClean="0"/>
              <a:t>unkti A koordinaadid </a:t>
            </a:r>
          </a:p>
          <a:p>
            <a:r>
              <a:rPr lang="et-EE" sz="2400" dirty="0" smtClean="0"/>
              <a:t>x=2 ja y=3</a:t>
            </a:r>
            <a:r>
              <a:rPr lang="et-EE" dirty="0"/>
              <a:t/>
            </a:r>
            <a:br>
              <a:rPr lang="et-EE" dirty="0"/>
            </a:br>
            <a:endParaRPr lang="et-EE" dirty="0" smtClean="0"/>
          </a:p>
        </p:txBody>
      </p:sp>
      <p:sp>
        <p:nvSpPr>
          <p:cNvPr id="5" name="Ristkülik 4"/>
          <p:cNvSpPr/>
          <p:nvPr/>
        </p:nvSpPr>
        <p:spPr>
          <a:xfrm>
            <a:off x="921097" y="2636120"/>
            <a:ext cx="2583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>
                <a:solidFill>
                  <a:srgbClr val="0070C0"/>
                </a:solidFill>
              </a:rPr>
              <a:t>K</a:t>
            </a:r>
            <a:r>
              <a:rPr lang="et-EE" sz="2400" b="1" dirty="0" smtClean="0">
                <a:solidFill>
                  <a:srgbClr val="0070C0"/>
                </a:solidFill>
              </a:rPr>
              <a:t>oordinaatteljestik</a:t>
            </a:r>
            <a:endParaRPr lang="et-EE" sz="2400" b="1" dirty="0">
              <a:solidFill>
                <a:srgbClr val="0070C0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04" y="3097785"/>
            <a:ext cx="46672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8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Ülesanne 1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Pane </a:t>
            </a:r>
            <a:r>
              <a:rPr lang="et-EE" b="1" dirty="0" err="1" smtClean="0">
                <a:solidFill>
                  <a:srgbClr val="0070C0"/>
                </a:solidFill>
              </a:rPr>
              <a:t>OzoBot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r>
              <a:rPr lang="et-EE" dirty="0">
                <a:solidFill>
                  <a:srgbClr val="0070C0"/>
                </a:solidFill>
              </a:rPr>
              <a:t>liikuma punktist A (-2; -3) punkti C läbi punkti B ning seejärel mööda </a:t>
            </a:r>
            <a:r>
              <a:rPr lang="et-EE" dirty="0" err="1">
                <a:solidFill>
                  <a:srgbClr val="0070C0"/>
                </a:solidFill>
              </a:rPr>
              <a:t>lühimat</a:t>
            </a:r>
            <a:r>
              <a:rPr lang="et-EE" dirty="0">
                <a:solidFill>
                  <a:srgbClr val="0070C0"/>
                </a:solidFill>
              </a:rPr>
              <a:t> teed (sirget) punkti A.</a:t>
            </a:r>
          </a:p>
          <a:p>
            <a:r>
              <a:rPr lang="et-EE" dirty="0"/>
              <a:t>Punkt B asub punktist A paremal x–teljega paralleelsel sirgel 6 ühiku kaugusel.</a:t>
            </a:r>
          </a:p>
          <a:p>
            <a:r>
              <a:rPr lang="et-EE" dirty="0"/>
              <a:t>Punkt C asub punktist B y–teljega paralleelsel sirgel 4 ühiku kaugusel.</a:t>
            </a:r>
          </a:p>
          <a:p>
            <a:r>
              <a:rPr lang="et-EE" dirty="0"/>
              <a:t>Leia </a:t>
            </a:r>
            <a:r>
              <a:rPr lang="et-EE" b="1" dirty="0">
                <a:solidFill>
                  <a:srgbClr val="0070C0"/>
                </a:solidFill>
              </a:rPr>
              <a:t>sirge võrrand</a:t>
            </a:r>
            <a:r>
              <a:rPr lang="et-EE" dirty="0"/>
              <a:t>, mis läbib punkte </a:t>
            </a:r>
            <a:r>
              <a:rPr lang="et-EE" b="1" dirty="0">
                <a:solidFill>
                  <a:srgbClr val="0070C0"/>
                </a:solidFill>
              </a:rPr>
              <a:t>A ja C</a:t>
            </a:r>
            <a:r>
              <a:rPr lang="et-EE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3259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24128" y="213274"/>
            <a:ext cx="9720072" cy="997340"/>
          </a:xfrm>
        </p:spPr>
        <p:txBody>
          <a:bodyPr/>
          <a:lstStyle/>
          <a:p>
            <a:r>
              <a:rPr lang="et-EE" dirty="0" smtClean="0"/>
              <a:t>Lahendus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24127" y="1339402"/>
            <a:ext cx="9720073" cy="495836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t-EE" dirty="0" smtClean="0"/>
              <a:t>Kasuta ruudulist paberit (A3)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Joonista </a:t>
            </a:r>
            <a:r>
              <a:rPr lang="et-EE" dirty="0"/>
              <a:t>koordinaatteljestik, märgi </a:t>
            </a:r>
            <a:r>
              <a:rPr lang="et-EE" dirty="0" smtClean="0"/>
              <a:t>ühikud (näiteks 1 ühik = 4 ruutu).</a:t>
            </a:r>
            <a:endParaRPr lang="et-EE" dirty="0"/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Kanna joonisele punkt A (lisa koordinaadid).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Kanna joonisele punkt B (lisa koordinaadid).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Joonista lõik AB.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Kanna joonisele punkt C (lisa koordinaadid).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Joonista lõik BC.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Joonista lõik AC.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Leia sirge võrrand, mis läbib punkte A ja C ja kirjuta joonisele.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Värvi tekkinud kujundi piirjooned nii, et </a:t>
            </a:r>
            <a:r>
              <a:rPr lang="et-EE" b="1" dirty="0" err="1">
                <a:solidFill>
                  <a:srgbClr val="0070C0"/>
                </a:solidFill>
              </a:rPr>
              <a:t>Ozobot</a:t>
            </a:r>
            <a:r>
              <a:rPr lang="et-EE" dirty="0">
                <a:solidFill>
                  <a:srgbClr val="0070C0"/>
                </a:solidFill>
              </a:rPr>
              <a:t> </a:t>
            </a:r>
            <a:r>
              <a:rPr lang="et-EE" dirty="0"/>
              <a:t>läbiks saadud kujundi </a:t>
            </a:r>
            <a:r>
              <a:rPr lang="et-EE" b="1" dirty="0">
                <a:solidFill>
                  <a:srgbClr val="0070C0"/>
                </a:solidFill>
              </a:rPr>
              <a:t>alustades</a:t>
            </a:r>
            <a:r>
              <a:rPr lang="et-EE" dirty="0">
                <a:solidFill>
                  <a:srgbClr val="0070C0"/>
                </a:solidFill>
              </a:rPr>
              <a:t> </a:t>
            </a:r>
            <a:r>
              <a:rPr lang="et-EE" dirty="0"/>
              <a:t>punktist</a:t>
            </a:r>
            <a:r>
              <a:rPr lang="et-EE" b="1" dirty="0">
                <a:solidFill>
                  <a:srgbClr val="0070C0"/>
                </a:solidFill>
              </a:rPr>
              <a:t> A </a:t>
            </a:r>
            <a:r>
              <a:rPr lang="et-EE" dirty="0"/>
              <a:t>ja </a:t>
            </a:r>
            <a:r>
              <a:rPr lang="et-EE" b="1" dirty="0">
                <a:solidFill>
                  <a:srgbClr val="0070C0"/>
                </a:solidFill>
              </a:rPr>
              <a:t>lõpetaks</a:t>
            </a:r>
            <a:r>
              <a:rPr lang="et-EE" dirty="0">
                <a:solidFill>
                  <a:srgbClr val="0070C0"/>
                </a:solidFill>
              </a:rPr>
              <a:t> </a:t>
            </a:r>
            <a:r>
              <a:rPr lang="et-EE" dirty="0"/>
              <a:t>ka punktis</a:t>
            </a:r>
            <a:r>
              <a:rPr lang="et-EE" b="1" dirty="0">
                <a:solidFill>
                  <a:srgbClr val="0070C0"/>
                </a:solidFill>
              </a:rPr>
              <a:t> A. </a:t>
            </a:r>
            <a:r>
              <a:rPr lang="et-EE" dirty="0"/>
              <a:t>Tee joonis nii, et </a:t>
            </a:r>
            <a:r>
              <a:rPr lang="et-EE" dirty="0" err="1"/>
              <a:t>OzoBot</a:t>
            </a:r>
            <a:r>
              <a:rPr lang="et-EE" dirty="0"/>
              <a:t> ei läheks uuele ringile ja kui robot jõuab </a:t>
            </a:r>
            <a:r>
              <a:rPr lang="et-EE" b="1" dirty="0">
                <a:solidFill>
                  <a:srgbClr val="FF0000"/>
                </a:solidFill>
              </a:rPr>
              <a:t>punkti A </a:t>
            </a:r>
            <a:r>
              <a:rPr lang="et-EE" dirty="0"/>
              <a:t>annab ta sellest märku </a:t>
            </a:r>
            <a:r>
              <a:rPr lang="et-EE" b="1" dirty="0">
                <a:solidFill>
                  <a:srgbClr val="FF0000"/>
                </a:solidFill>
              </a:rPr>
              <a:t>punase</a:t>
            </a:r>
            <a:r>
              <a:rPr lang="et-EE" b="1" dirty="0">
                <a:solidFill>
                  <a:srgbClr val="0070C0"/>
                </a:solidFill>
              </a:rPr>
              <a:t> </a:t>
            </a:r>
            <a:r>
              <a:rPr lang="et-EE" b="1" dirty="0">
                <a:solidFill>
                  <a:srgbClr val="FF0000"/>
                </a:solidFill>
              </a:rPr>
              <a:t>tulega</a:t>
            </a:r>
            <a:r>
              <a:rPr lang="et-EE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Pane </a:t>
            </a:r>
            <a:r>
              <a:rPr lang="et-EE" dirty="0" err="1"/>
              <a:t>OzoBot</a:t>
            </a:r>
            <a:r>
              <a:rPr lang="et-EE" dirty="0"/>
              <a:t> ülesannet sooritama. Eelnevalt </a:t>
            </a:r>
            <a:r>
              <a:rPr lang="et-EE" b="1" dirty="0">
                <a:solidFill>
                  <a:srgbClr val="0070C0"/>
                </a:solidFill>
              </a:rPr>
              <a:t>kalibreeri robot </a:t>
            </a:r>
            <a:r>
              <a:rPr lang="et-EE" dirty="0"/>
              <a:t>paberil ülesande täitmiseks</a:t>
            </a:r>
            <a:r>
              <a:rPr lang="et-EE" dirty="0" smtClean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0594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OzoBot’i</a:t>
            </a:r>
            <a:r>
              <a:rPr lang="et-EE" dirty="0" smtClean="0"/>
              <a:t> kalibreerimine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t-EE" dirty="0" smtClean="0"/>
              <a:t>Joonista </a:t>
            </a:r>
            <a:r>
              <a:rPr lang="et-EE" b="1" dirty="0"/>
              <a:t>musta</a:t>
            </a:r>
            <a:r>
              <a:rPr lang="et-EE" dirty="0"/>
              <a:t> markeriga töölehele umbes 2,5 cm diameetriga ringjoon ja värvi see seest korralikult </a:t>
            </a:r>
            <a:r>
              <a:rPr lang="et-EE" dirty="0" smtClean="0"/>
              <a:t>mustaks.</a:t>
            </a:r>
            <a:endParaRPr lang="et-EE" dirty="0"/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Aseta </a:t>
            </a:r>
            <a:r>
              <a:rPr lang="et-EE" dirty="0"/>
              <a:t>väljalülitatud </a:t>
            </a:r>
            <a:r>
              <a:rPr lang="et-EE" dirty="0" err="1"/>
              <a:t>OzoBot</a:t>
            </a:r>
            <a:r>
              <a:rPr lang="et-EE" dirty="0"/>
              <a:t> mustale </a:t>
            </a:r>
            <a:r>
              <a:rPr lang="et-EE" dirty="0" smtClean="0"/>
              <a:t>ringile.</a:t>
            </a:r>
            <a:endParaRPr lang="et-EE" dirty="0"/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Vajuta </a:t>
            </a:r>
            <a:r>
              <a:rPr lang="et-EE" dirty="0" err="1"/>
              <a:t>OzoBot'i</a:t>
            </a:r>
            <a:r>
              <a:rPr lang="et-EE" dirty="0"/>
              <a:t> küljel olevale </a:t>
            </a:r>
            <a:r>
              <a:rPr lang="et-EE" dirty="0" smtClean="0"/>
              <a:t>lülitile.</a:t>
            </a:r>
            <a:endParaRPr lang="et-EE" dirty="0"/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Hoia </a:t>
            </a:r>
            <a:r>
              <a:rPr lang="et-EE" dirty="0"/>
              <a:t>kuni LEED hakkab valgelt vilkuma.</a:t>
            </a:r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Juhend </a:t>
            </a:r>
            <a:r>
              <a:rPr lang="et-EE" dirty="0">
                <a:hlinkClick r:id="rId2"/>
              </a:rPr>
              <a:t>https://www.youtube.com/watch?v=Y6QZtey0grg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8668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43824" y="141298"/>
            <a:ext cx="9720072" cy="1499616"/>
          </a:xfrm>
        </p:spPr>
        <p:txBody>
          <a:bodyPr/>
          <a:lstStyle/>
          <a:p>
            <a:r>
              <a:rPr lang="et-EE" dirty="0" smtClean="0"/>
              <a:t>Ülesande lahenduse NÄIDE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9" y="1241776"/>
            <a:ext cx="7058025" cy="5095875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7932939" y="3019786"/>
            <a:ext cx="3023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 smtClean="0">
                <a:solidFill>
                  <a:srgbClr val="0070C0"/>
                </a:solidFill>
              </a:rPr>
              <a:t>VIDEO</a:t>
            </a:r>
          </a:p>
          <a:p>
            <a:r>
              <a:rPr lang="et-EE" dirty="0" smtClean="0">
                <a:hlinkClick r:id="rId4"/>
              </a:rPr>
              <a:t>https</a:t>
            </a:r>
            <a:r>
              <a:rPr lang="et-EE" dirty="0">
                <a:hlinkClick r:id="rId4"/>
              </a:rPr>
              <a:t>://youtu.be/hLQfT2XLr0U</a:t>
            </a:r>
            <a:endParaRPr lang="et-EE" dirty="0"/>
          </a:p>
        </p:txBody>
      </p:sp>
      <p:pic>
        <p:nvPicPr>
          <p:cNvPr id="6" name="hLQfT2XLr0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58507" y="38946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24128" y="276123"/>
            <a:ext cx="9720072" cy="728429"/>
          </a:xfrm>
        </p:spPr>
        <p:txBody>
          <a:bodyPr/>
          <a:lstStyle/>
          <a:p>
            <a:r>
              <a:rPr lang="et-EE" dirty="0" smtClean="0"/>
              <a:t>Ülesanne 2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27159" y="1584103"/>
            <a:ext cx="9720073" cy="2537138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0070C0"/>
                </a:solidFill>
              </a:rPr>
              <a:t>Programmeeri</a:t>
            </a:r>
            <a:r>
              <a:rPr lang="et-EE" b="1" dirty="0"/>
              <a:t> </a:t>
            </a:r>
            <a:r>
              <a:rPr lang="et-EE" dirty="0" err="1" smtClean="0"/>
              <a:t>OzoBotile</a:t>
            </a:r>
            <a:r>
              <a:rPr lang="et-EE" dirty="0" smtClean="0"/>
              <a:t> </a:t>
            </a:r>
            <a:r>
              <a:rPr lang="et-EE" dirty="0"/>
              <a:t>liikumine punktist A (-2; -3) punkti C vahepeatusega 3 sekundit punktis B ning tagasi liikumine mööda </a:t>
            </a:r>
            <a:r>
              <a:rPr lang="et-EE" dirty="0" err="1"/>
              <a:t>lühimat</a:t>
            </a:r>
            <a:r>
              <a:rPr lang="et-EE" dirty="0"/>
              <a:t> teed (sirget) punkti A.</a:t>
            </a:r>
          </a:p>
          <a:p>
            <a:r>
              <a:rPr lang="et-EE" dirty="0"/>
              <a:t>Punkt B asub punktist A paremal x –teljega paralleelsel sirgel 6 ühiku kaugusel.</a:t>
            </a:r>
          </a:p>
          <a:p>
            <a:r>
              <a:rPr lang="et-EE" dirty="0"/>
              <a:t>Punkt C asub punktist B y –teljega paralleelsel sirgel 4 ühiku kaugusel.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84888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215</TotalTime>
  <Words>403</Words>
  <Application>Microsoft Office PowerPoint</Application>
  <PresentationFormat>Laiekraan</PresentationFormat>
  <Paragraphs>66</Paragraphs>
  <Slides>12</Slides>
  <Notes>0</Notes>
  <HiddenSlides>0</HiddenSlides>
  <MMClips>2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7" baseType="lpstr">
      <vt:lpstr>Tw Cen MT</vt:lpstr>
      <vt:lpstr>Tw Cen MT Condensed</vt:lpstr>
      <vt:lpstr>Wingdings</vt:lpstr>
      <vt:lpstr>Wingdings 3</vt:lpstr>
      <vt:lpstr>Integraal</vt:lpstr>
      <vt:lpstr>Lineaarfunktsioon</vt:lpstr>
      <vt:lpstr>Kahe punkti meetodiga sirge võrrandi koostamine</vt:lpstr>
      <vt:lpstr>VAHENDID</vt:lpstr>
      <vt:lpstr>Kordamine</vt:lpstr>
      <vt:lpstr>Ülesanne 1</vt:lpstr>
      <vt:lpstr>Lahendus</vt:lpstr>
      <vt:lpstr>OzoBot’i kalibreerimine</vt:lpstr>
      <vt:lpstr>Ülesande lahenduse NÄIDE</vt:lpstr>
      <vt:lpstr>Ülesanne 2</vt:lpstr>
      <vt:lpstr>Lahendus</vt:lpstr>
      <vt:lpstr>Programmeerimise  juhend</vt:lpstr>
      <vt:lpstr>Programmi näide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Lineaarfunktsioon</dc:title>
  <dc:creator>14</dc:creator>
  <cp:lastModifiedBy>14</cp:lastModifiedBy>
  <cp:revision>20</cp:revision>
  <dcterms:created xsi:type="dcterms:W3CDTF">2017-09-10T15:48:50Z</dcterms:created>
  <dcterms:modified xsi:type="dcterms:W3CDTF">2017-09-10T19:24:10Z</dcterms:modified>
</cp:coreProperties>
</file>